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60" r:id="rId4"/>
    <p:sldId id="333" r:id="rId5"/>
    <p:sldId id="483" r:id="rId6"/>
    <p:sldId id="437" r:id="rId7"/>
    <p:sldId id="471" r:id="rId8"/>
    <p:sldId id="472" r:id="rId9"/>
    <p:sldId id="473" r:id="rId10"/>
    <p:sldId id="475" r:id="rId11"/>
    <p:sldId id="476" r:id="rId12"/>
    <p:sldId id="477" r:id="rId13"/>
    <p:sldId id="478" r:id="rId14"/>
    <p:sldId id="510" r:id="rId15"/>
    <p:sldId id="511" r:id="rId16"/>
    <p:sldId id="512" r:id="rId17"/>
    <p:sldId id="513" r:id="rId18"/>
    <p:sldId id="514" r:id="rId19"/>
    <p:sldId id="515" r:id="rId20"/>
    <p:sldId id="516" r:id="rId21"/>
    <p:sldId id="480" r:id="rId22"/>
    <p:sldId id="518" r:id="rId23"/>
    <p:sldId id="481" r:id="rId24"/>
    <p:sldId id="48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2A5D5E1-8EEF-48B2-A91B-2A8105549268}"/>
    <pc:docChg chg="modSld">
      <pc:chgData name="Wittman, Barry" userId="bff186cd-6ce8-41ba-8e8c-e85cdef216de" providerId="ADAL" clId="{A2A5D5E1-8EEF-48B2-A91B-2A8105549268}" dt="2024-10-17T19:19:14.252" v="35" actId="20577"/>
      <pc:docMkLst>
        <pc:docMk/>
      </pc:docMkLst>
      <pc:sldChg chg="modSp">
        <pc:chgData name="Wittman, Barry" userId="bff186cd-6ce8-41ba-8e8c-e85cdef216de" providerId="ADAL" clId="{A2A5D5E1-8EEF-48B2-A91B-2A8105549268}" dt="2024-10-17T19:19:14.252" v="35" actId="20577"/>
        <pc:sldMkLst>
          <pc:docMk/>
          <pc:sldMk cId="323797574" sldId="481"/>
        </pc:sldMkLst>
        <pc:spChg chg="mod">
          <ac:chgData name="Wittman, Barry" userId="bff186cd-6ce8-41ba-8e8c-e85cdef216de" providerId="ADAL" clId="{A2A5D5E1-8EEF-48B2-A91B-2A8105549268}" dt="2024-10-17T19:19:14.252" v="35" actId="20577"/>
          <ac:spMkLst>
            <pc:docMk/>
            <pc:sldMk cId="323797574" sldId="481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A2A5D5E1-8EEF-48B2-A91B-2A8105549268}" dt="2024-10-17T19:18:12.190" v="3" actId="20577"/>
        <pc:sldMkLst>
          <pc:docMk/>
          <pc:sldMk cId="664047473" sldId="515"/>
        </pc:sldMkLst>
        <pc:spChg chg="mod">
          <ac:chgData name="Wittman, Barry" userId="bff186cd-6ce8-41ba-8e8c-e85cdef216de" providerId="ADAL" clId="{A2A5D5E1-8EEF-48B2-A91B-2A8105549268}" dt="2024-10-17T19:18:12.190" v="3" actId="20577"/>
          <ac:spMkLst>
            <pc:docMk/>
            <pc:sldMk cId="664047473" sldId="515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useful to have a function that finds the appropriate hash value</a:t>
            </a:r>
          </a:p>
          <a:p>
            <a:r>
              <a:rPr lang="en-US" dirty="0"/>
              <a:t>Take the input integer and swap the low order 16 bits and the high order 16 bits (in case the number is small)</a:t>
            </a:r>
          </a:p>
          <a:p>
            <a:r>
              <a:rPr lang="en-US" dirty="0"/>
              <a:t>Square the number</a:t>
            </a:r>
          </a:p>
          <a:p>
            <a:r>
              <a:rPr lang="en-US" dirty="0"/>
              <a:t>Use shifting to get the middle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US" dirty="0"/>
              <a:t> bits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1054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hash(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key)</a:t>
            </a:r>
          </a:p>
        </p:txBody>
      </p:sp>
    </p:spTree>
    <p:extLst>
      <p:ext uri="{BB962C8B-B14F-4D97-AF65-F5344CB8AC3E}">
        <p14:creationId xmlns:p14="http://schemas.microsoft.com/office/powerpoint/2010/main" val="102383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Contains (chaining)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hash table contains the given key,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dirty="0"/>
              <a:t>Otherwise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7338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contains(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key)</a:t>
            </a:r>
          </a:p>
        </p:txBody>
      </p:sp>
    </p:spTree>
    <p:extLst>
      <p:ext uri="{BB962C8B-B14F-4D97-AF65-F5344CB8AC3E}">
        <p14:creationId xmlns:p14="http://schemas.microsoft.com/office/powerpoint/2010/main" val="265969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(chaining)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Return the object with the given key</a:t>
            </a:r>
          </a:p>
          <a:p>
            <a:r>
              <a:rPr lang="en-US" dirty="0"/>
              <a:t>If none found,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1242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get(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key)</a:t>
            </a:r>
          </a:p>
        </p:txBody>
      </p:sp>
    </p:spTree>
    <p:extLst>
      <p:ext uri="{BB962C8B-B14F-4D97-AF65-F5344CB8AC3E}">
        <p14:creationId xmlns:p14="http://schemas.microsoft.com/office/powerpoint/2010/main" val="393235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(chaining)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330209"/>
          </a:xfrm>
        </p:spPr>
        <p:txBody>
          <a:bodyPr>
            <a:normAutofit/>
          </a:bodyPr>
          <a:lstStyle/>
          <a:p>
            <a:r>
              <a:rPr lang="en-US" dirty="0"/>
              <a:t>If the load factor is above 0.75, double the  capacity of the hash table, rehashing all current elements</a:t>
            </a:r>
          </a:p>
          <a:p>
            <a:r>
              <a:rPr lang="en-US" dirty="0"/>
              <a:t>Then, try to add the given key and value</a:t>
            </a:r>
          </a:p>
          <a:p>
            <a:r>
              <a:rPr lang="en-US" dirty="0"/>
              <a:t>If the key already exists, update its value and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dirty="0"/>
              <a:t>Otherwise add the new key and value and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0292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put(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key, Object value)</a:t>
            </a:r>
          </a:p>
        </p:txBody>
      </p:sp>
    </p:spTree>
    <p:extLst>
      <p:ext uri="{BB962C8B-B14F-4D97-AF65-F5344CB8AC3E}">
        <p14:creationId xmlns:p14="http://schemas.microsoft.com/office/powerpoint/2010/main" val="310195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 in the Java Collections Framework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 that the symbol table ADT is sometimes called a </a:t>
            </a:r>
            <a:r>
              <a:rPr lang="en-US" b="1" dirty="0"/>
              <a:t>map</a:t>
            </a:r>
          </a:p>
          <a:p>
            <a:r>
              <a:rPr lang="en-US" dirty="0"/>
              <a:t>Both Java and C++ use the name map for the symbol table classes in their standard libraries</a:t>
            </a:r>
          </a:p>
          <a:p>
            <a:r>
              <a:rPr lang="en-US" dirty="0"/>
              <a:t>Python calls it a dictionary (and supports it in the language, not just in libraries)</a:t>
            </a:r>
          </a:p>
        </p:txBody>
      </p:sp>
    </p:spTree>
    <p:extLst>
      <p:ext uri="{BB962C8B-B14F-4D97-AF65-F5344CB8AC3E}">
        <p14:creationId xmlns:p14="http://schemas.microsoft.com/office/powerpoint/2010/main" val="290357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4676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We've been working so long on trees and hash tables, we might have forgotten what a symbol table is for:</a:t>
            </a:r>
          </a:p>
          <a:p>
            <a:r>
              <a:rPr lang="en-US" dirty="0"/>
              <a:t>Anything you can imagine storing as data with two columns, a key and a value</a:t>
            </a:r>
          </a:p>
          <a:p>
            <a:r>
              <a:rPr lang="en-US" dirty="0"/>
              <a:t>In this way you can look up the weight of anyone</a:t>
            </a:r>
          </a:p>
          <a:p>
            <a:r>
              <a:rPr lang="en-US" dirty="0"/>
              <a:t>However, the keys </a:t>
            </a:r>
            <a:r>
              <a:rPr lang="en-US" b="1" dirty="0"/>
              <a:t>must</a:t>
            </a:r>
            <a:r>
              <a:rPr lang="en-US" dirty="0"/>
              <a:t> be unique</a:t>
            </a:r>
          </a:p>
          <a:p>
            <a:pPr lvl="1"/>
            <a:r>
              <a:rPr lang="en-US" dirty="0"/>
              <a:t>Abdul and Carmen might weigh the same, but Abdul cannot weigh two different values</a:t>
            </a:r>
          </a:p>
          <a:p>
            <a:r>
              <a:rPr lang="en-US" dirty="0"/>
              <a:t>There are </a:t>
            </a:r>
            <a:r>
              <a:rPr lang="en-US" dirty="0" err="1"/>
              <a:t>multimaps</a:t>
            </a:r>
            <a:r>
              <a:rPr lang="en-US" dirty="0"/>
              <a:t> in which a single key can be mapped to multiple values</a:t>
            </a:r>
          </a:p>
          <a:p>
            <a:pPr lvl="1"/>
            <a:r>
              <a:rPr lang="en-US" dirty="0"/>
              <a:t>But they are used much less often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105371"/>
              </p:ext>
            </p:extLst>
          </p:nvPr>
        </p:nvGraphicFramePr>
        <p:xfrm>
          <a:off x="8763000" y="2286000"/>
          <a:ext cx="2667000" cy="342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6216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Name </a:t>
                      </a:r>
                    </a:p>
                    <a:p>
                      <a:pPr algn="r"/>
                      <a:r>
                        <a:rPr lang="en-US" sz="2000" dirty="0"/>
                        <a:t>(Key)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Weight</a:t>
                      </a:r>
                    </a:p>
                    <a:p>
                      <a:r>
                        <a:rPr lang="en-US" sz="2000" dirty="0"/>
                        <a:t>(Value)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557">
                <a:tc>
                  <a:txBody>
                    <a:bodyPr/>
                    <a:lstStyle/>
                    <a:p>
                      <a:pPr lvl="0" algn="r"/>
                      <a:r>
                        <a:rPr lang="en-US" sz="2000" dirty="0"/>
                        <a:t>Abdul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557">
                <a:tc>
                  <a:txBody>
                    <a:bodyPr/>
                    <a:lstStyle/>
                    <a:p>
                      <a:pPr lvl="0" algn="r"/>
                      <a:r>
                        <a:rPr lang="en-US" sz="2000" dirty="0" err="1"/>
                        <a:t>Bai</a:t>
                      </a:r>
                      <a:r>
                        <a:rPr lang="en-US" sz="2000" dirty="0"/>
                        <a:t> 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557">
                <a:tc>
                  <a:txBody>
                    <a:bodyPr/>
                    <a:lstStyle/>
                    <a:p>
                      <a:pPr lvl="0" algn="r"/>
                      <a:r>
                        <a:rPr lang="en-US" sz="2000" dirty="0"/>
                        <a:t>Carmen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557">
                <a:tc>
                  <a:txBody>
                    <a:bodyPr/>
                    <a:lstStyle/>
                    <a:p>
                      <a:pPr lvl="0" algn="r"/>
                      <a:r>
                        <a:rPr lang="en-US" sz="2000" dirty="0"/>
                        <a:t>Deepak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55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Erica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2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Java interface for maps is, unsurprisingly,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Map&lt;K,V&gt;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is the type of the key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is the type of the value</a:t>
            </a:r>
          </a:p>
          <a:p>
            <a:pPr lvl="1"/>
            <a:r>
              <a:rPr lang="en-US" dirty="0"/>
              <a:t>Yes, it's a container with </a:t>
            </a:r>
            <a:r>
              <a:rPr lang="en-US" b="1" dirty="0"/>
              <a:t>two</a:t>
            </a:r>
            <a:r>
              <a:rPr lang="en-US" dirty="0"/>
              <a:t> generic types</a:t>
            </a:r>
          </a:p>
          <a:p>
            <a:r>
              <a:rPr lang="en-US" dirty="0"/>
              <a:t>Any Java class that implements this interface can do the important things that you need for a map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get(Object key)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containsKey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key)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put(K key, V value)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Because the Java gods love us, they provided two main implementations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interface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&lt;K,V&gt;</a:t>
            </a:r>
          </a:p>
          <a:p>
            <a:pPr lvl="1"/>
            <a:r>
              <a:rPr lang="en-US" b="1" dirty="0"/>
              <a:t>Hash table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be useful,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must have a meaningful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&lt;K,V&gt;</a:t>
            </a:r>
          </a:p>
          <a:p>
            <a:pPr lvl="1"/>
            <a:r>
              <a:rPr lang="en-US" b="1" dirty="0"/>
              <a:t>Balanced binary search tree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work,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must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Or you can supply a comparator when you create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48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see some code to keep track of some people's favorite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048000"/>
            <a:ext cx="10972800" cy="312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String,Integer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favorites =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"John"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42); 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Autoboxes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value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"Paul"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101);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"George"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13);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"Ringo"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7);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favorites.containsKey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"George"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favorites.get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"George"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6404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Open addressing</a:t>
            </a:r>
          </a:p>
          <a:p>
            <a:pPr lvl="1"/>
            <a:r>
              <a:rPr lang="en-US" dirty="0"/>
              <a:t>Linear probing</a:t>
            </a:r>
          </a:p>
          <a:p>
            <a:pPr lvl="1"/>
            <a:r>
              <a:rPr lang="en-US" dirty="0"/>
              <a:t>Quadratic probing</a:t>
            </a:r>
          </a:p>
          <a:p>
            <a:pPr lvl="1"/>
            <a:r>
              <a:rPr lang="en-US" dirty="0"/>
              <a:t>Double hashing</a:t>
            </a:r>
          </a:p>
          <a:p>
            <a:r>
              <a:rPr lang="en-US" dirty="0"/>
              <a:t>Chaining</a:t>
            </a:r>
          </a:p>
          <a:p>
            <a:r>
              <a:rPr lang="en-US" dirty="0"/>
              <a:t>Started (chaining) hash table implementation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 also provides an interface for sets</a:t>
            </a:r>
          </a:p>
          <a:p>
            <a:r>
              <a:rPr lang="en-US" dirty="0"/>
              <a:t>A set is like a map without values (only keys)</a:t>
            </a:r>
          </a:p>
          <a:p>
            <a:r>
              <a:rPr lang="en-US" dirty="0"/>
              <a:t>All we care about is storing an unordered collection of things</a:t>
            </a:r>
          </a:p>
          <a:p>
            <a:r>
              <a:rPr lang="en-US" dirty="0"/>
              <a:t>The Java interface for sets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Set&lt;E&gt;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/>
              <a:t> is the type of objects being stored</a:t>
            </a:r>
          </a:p>
          <a:p>
            <a:r>
              <a:rPr lang="en-US" dirty="0"/>
              <a:t>Any Java class that implements this interface can do the important things that you need for a set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add(E element)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contains(Object object)</a:t>
            </a:r>
          </a:p>
        </p:txBody>
      </p:sp>
    </p:spTree>
    <p:extLst>
      <p:ext uri="{BB962C8B-B14F-4D97-AF65-F5344CB8AC3E}">
        <p14:creationId xmlns:p14="http://schemas.microsoft.com/office/powerpoint/2010/main" val="183801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09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2684300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Timing comparison of hash tables and trees</a:t>
            </a:r>
            <a:endParaRPr lang="en-US" dirty="0"/>
          </a:p>
          <a:p>
            <a:r>
              <a:rPr lang="en-US" dirty="0"/>
              <a:t>Graphs</a:t>
            </a:r>
          </a:p>
          <a:p>
            <a:r>
              <a:rPr lang="en-US" dirty="0"/>
              <a:t>Graph representations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Project 3</a:t>
            </a:r>
          </a:p>
          <a:p>
            <a:r>
              <a:rPr lang="en-US" dirty="0"/>
              <a:t>Work on Assignment 4</a:t>
            </a:r>
          </a:p>
          <a:p>
            <a:r>
              <a:rPr lang="en-US" dirty="0"/>
              <a:t>Read 4.1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</p:spTree>
    <p:extLst>
      <p:ext uri="{BB962C8B-B14F-4D97-AF65-F5344CB8AC3E}">
        <p14:creationId xmlns:p14="http://schemas.microsoft.com/office/powerpoint/2010/main" val="198362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Implementation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Symbol table ADT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can define a symbol table ADT with a few essential operations:</a:t>
            </a:r>
          </a:p>
          <a:p>
            <a:pPr lvl="1"/>
            <a:r>
              <a:rPr lang="en-US" dirty="0"/>
              <a:t>put(Key </a:t>
            </a:r>
            <a:r>
              <a:rPr lang="en-US" dirty="0" err="1"/>
              <a:t>key</a:t>
            </a:r>
            <a:r>
              <a:rPr lang="en-US" dirty="0"/>
              <a:t>, Value value)</a:t>
            </a:r>
          </a:p>
          <a:p>
            <a:pPr lvl="2"/>
            <a:r>
              <a:rPr lang="en-US" dirty="0"/>
              <a:t>Put the key-value pair into the table</a:t>
            </a:r>
          </a:p>
          <a:p>
            <a:pPr lvl="1"/>
            <a:r>
              <a:rPr lang="en-US" dirty="0"/>
              <a:t>get(Key key):</a:t>
            </a:r>
          </a:p>
          <a:p>
            <a:pPr lvl="2"/>
            <a:r>
              <a:rPr lang="en-US" dirty="0"/>
              <a:t>Retrieve the value associated with key</a:t>
            </a:r>
          </a:p>
          <a:p>
            <a:pPr lvl="1"/>
            <a:r>
              <a:rPr lang="en-US" dirty="0"/>
              <a:t>delete(Key key)</a:t>
            </a:r>
          </a:p>
          <a:p>
            <a:pPr lvl="2"/>
            <a:r>
              <a:rPr lang="en-US" dirty="0"/>
              <a:t>Remove the value associated with key</a:t>
            </a:r>
          </a:p>
          <a:p>
            <a:pPr lvl="1"/>
            <a:r>
              <a:rPr lang="en-US" dirty="0"/>
              <a:t>contains(Key key)</a:t>
            </a:r>
          </a:p>
          <a:p>
            <a:pPr lvl="2"/>
            <a:r>
              <a:rPr lang="en-US" dirty="0"/>
              <a:t>See if the table contains a key</a:t>
            </a:r>
          </a:p>
          <a:p>
            <a:pPr lvl="1"/>
            <a:r>
              <a:rPr lang="en-US" dirty="0" err="1"/>
              <a:t>isEmpty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size()</a:t>
            </a:r>
          </a:p>
          <a:p>
            <a:r>
              <a:rPr lang="en-US" dirty="0"/>
              <a:t>It's also useful to be able to iterate over all keys</a:t>
            </a:r>
          </a:p>
        </p:txBody>
      </p:sp>
    </p:spTree>
    <p:extLst>
      <p:ext uri="{BB962C8B-B14F-4D97-AF65-F5344CB8AC3E}">
        <p14:creationId xmlns:p14="http://schemas.microsoft.com/office/powerpoint/2010/main" val="402965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Chaining hash table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828800"/>
            <a:ext cx="10972800" cy="464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 = 0;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power = 10;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Node[] table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Node[1 &lt;&lt; power];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static 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 {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 value;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next;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913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2078</TotalTime>
  <Words>864</Words>
  <Application>Microsoft Office PowerPoint</Application>
  <PresentationFormat>Widescreen</PresentationFormat>
  <Paragraphs>136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Assignment 4</vt:lpstr>
      <vt:lpstr>Hash Tables</vt:lpstr>
      <vt:lpstr>Hash Table Implementation</vt:lpstr>
      <vt:lpstr>Recall: Symbol table ADT</vt:lpstr>
      <vt:lpstr>Chaining hash table</vt:lpstr>
      <vt:lpstr>Hashing function</vt:lpstr>
      <vt:lpstr>Contains (chaining)</vt:lpstr>
      <vt:lpstr>Get (chaining)</vt:lpstr>
      <vt:lpstr>Put (chaining)</vt:lpstr>
      <vt:lpstr>Maps in the Java Collections Framework</vt:lpstr>
      <vt:lpstr>Maps</vt:lpstr>
      <vt:lpstr>Concrete example</vt:lpstr>
      <vt:lpstr>JCF Map</vt:lpstr>
      <vt:lpstr>JCF implementation</vt:lpstr>
      <vt:lpstr>Code example</vt:lpstr>
      <vt:lpstr>JCF Set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292</cp:revision>
  <dcterms:created xsi:type="dcterms:W3CDTF">2009-08-24T20:26:10Z</dcterms:created>
  <dcterms:modified xsi:type="dcterms:W3CDTF">2024-10-17T19:19:14Z</dcterms:modified>
</cp:coreProperties>
</file>